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sldIdLst>
    <p:sldId id="262" r:id="rId5"/>
    <p:sldId id="277" r:id="rId6"/>
    <p:sldId id="266" r:id="rId7"/>
    <p:sldId id="273" r:id="rId8"/>
    <p:sldId id="460" r:id="rId9"/>
    <p:sldId id="459" r:id="rId10"/>
    <p:sldId id="284" r:id="rId11"/>
    <p:sldId id="461" r:id="rId12"/>
    <p:sldId id="274" r:id="rId13"/>
    <p:sldId id="278" r:id="rId14"/>
    <p:sldId id="265" r:id="rId15"/>
    <p:sldId id="280" r:id="rId16"/>
    <p:sldId id="283" r:id="rId17"/>
    <p:sldId id="290" r:id="rId18"/>
    <p:sldId id="257" r:id="rId19"/>
    <p:sldId id="279" r:id="rId20"/>
    <p:sldId id="287" r:id="rId21"/>
    <p:sldId id="289" r:id="rId22"/>
    <p:sldId id="288" r:id="rId23"/>
    <p:sldId id="285" r:id="rId24"/>
    <p:sldId id="268" r:id="rId25"/>
    <p:sldId id="457" r:id="rId26"/>
    <p:sldId id="270" r:id="rId27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F0D"/>
    <a:srgbClr val="CD0039"/>
    <a:srgbClr val="CC3333"/>
    <a:srgbClr val="003366"/>
    <a:srgbClr val="F0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52D9C4-A0B7-49E7-844A-76215902352B}" v="1" dt="2024-12-03T17:39:22.7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493" autoAdjust="0"/>
  </p:normalViewPr>
  <p:slideViewPr>
    <p:cSldViewPr snapToGrid="0">
      <p:cViewPr varScale="1">
        <p:scale>
          <a:sx n="105" d="100"/>
          <a:sy n="105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is Van Rooijen | Maatschap voor Communicatie" userId="4b266631-8478-44f1-b6a3-252c10d55255" providerId="ADAL" clId="{A752D9C4-A0B7-49E7-844A-76215902352B}"/>
    <pc:docChg chg="modSld">
      <pc:chgData name="Iris Van Rooijen | Maatschap voor Communicatie" userId="4b266631-8478-44f1-b6a3-252c10d55255" providerId="ADAL" clId="{A752D9C4-A0B7-49E7-844A-76215902352B}" dt="2024-12-03T17:54:23.402" v="247"/>
      <pc:docMkLst>
        <pc:docMk/>
      </pc:docMkLst>
      <pc:sldChg chg="modAnim">
        <pc:chgData name="Iris Van Rooijen | Maatschap voor Communicatie" userId="4b266631-8478-44f1-b6a3-252c10d55255" providerId="ADAL" clId="{A752D9C4-A0B7-49E7-844A-76215902352B}" dt="2024-12-03T17:39:22.765" v="8"/>
        <pc:sldMkLst>
          <pc:docMk/>
          <pc:sldMk cId="1030283423" sldId="283"/>
        </pc:sldMkLst>
      </pc:sldChg>
      <pc:sldChg chg="modSp mod">
        <pc:chgData name="Iris Van Rooijen | Maatschap voor Communicatie" userId="4b266631-8478-44f1-b6a3-252c10d55255" providerId="ADAL" clId="{A752D9C4-A0B7-49E7-844A-76215902352B}" dt="2024-12-03T17:39:12.251" v="7" actId="20577"/>
        <pc:sldMkLst>
          <pc:docMk/>
          <pc:sldMk cId="4134680853" sldId="284"/>
        </pc:sldMkLst>
        <pc:spChg chg="mod">
          <ac:chgData name="Iris Van Rooijen | Maatschap voor Communicatie" userId="4b266631-8478-44f1-b6a3-252c10d55255" providerId="ADAL" clId="{A752D9C4-A0B7-49E7-844A-76215902352B}" dt="2024-12-03T17:39:12.251" v="7" actId="20577"/>
          <ac:spMkLst>
            <pc:docMk/>
            <pc:sldMk cId="4134680853" sldId="284"/>
            <ac:spMk id="97" creationId="{D2F19E6B-BB64-7FBD-FE92-E894D0441593}"/>
          </ac:spMkLst>
        </pc:spChg>
      </pc:sldChg>
      <pc:sldChg chg="delSp modSp mod">
        <pc:chgData name="Iris Van Rooijen | Maatschap voor Communicatie" userId="4b266631-8478-44f1-b6a3-252c10d55255" providerId="ADAL" clId="{A752D9C4-A0B7-49E7-844A-76215902352B}" dt="2024-12-03T17:54:23.402" v="247"/>
        <pc:sldMkLst>
          <pc:docMk/>
          <pc:sldMk cId="2682323043" sldId="461"/>
        </pc:sldMkLst>
        <pc:spChg chg="del mod">
          <ac:chgData name="Iris Van Rooijen | Maatschap voor Communicatie" userId="4b266631-8478-44f1-b6a3-252c10d55255" providerId="ADAL" clId="{A752D9C4-A0B7-49E7-844A-76215902352B}" dt="2024-12-03T17:54:23.402" v="247"/>
          <ac:spMkLst>
            <pc:docMk/>
            <pc:sldMk cId="2682323043" sldId="461"/>
            <ac:spMk id="2" creationId="{33B118ED-488B-C7CF-729D-832A6297EED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6918-77D8-4145-91D7-DB96CB70B65C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70420-9C71-486E-B43C-5A55B7476280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4628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70420-9C71-486E-B43C-5A55B7476280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9105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Vaker periodes van heftige regenbuien</a:t>
            </a:r>
          </a:p>
          <a:p>
            <a:r>
              <a:rPr lang="nl-NL" dirty="0"/>
              <a:t>Vaker en langere periodes van hitte en droogte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96B56-18DA-4764-BB48-AB11D955812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9758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Afkoppelen: regenwater niet meer in riolering</a:t>
            </a:r>
          </a:p>
          <a:p>
            <a:pPr marL="171450" indent="-171450">
              <a:buFontTx/>
              <a:buChar char="-"/>
            </a:pPr>
            <a:r>
              <a:rPr lang="nl-NL" dirty="0"/>
              <a:t>Niet onnodig naar zuivering</a:t>
            </a:r>
          </a:p>
          <a:p>
            <a:pPr marL="171450" indent="-171450">
              <a:buFontTx/>
              <a:buChar char="-"/>
            </a:pPr>
            <a:r>
              <a:rPr lang="nl-NL" dirty="0"/>
              <a:t>Geen overstorten meer</a:t>
            </a:r>
          </a:p>
          <a:p>
            <a:pPr marL="171450" indent="-171450">
              <a:buFontTx/>
              <a:buChar char="-"/>
            </a:pPr>
            <a:r>
              <a:rPr lang="nl-NL" dirty="0"/>
              <a:t>Regenwater opvangen in wijk (van daken en wegen)</a:t>
            </a:r>
          </a:p>
          <a:p>
            <a:pPr marL="0" indent="0">
              <a:buFontTx/>
              <a:buNone/>
            </a:pPr>
            <a:r>
              <a:rPr lang="nl-NL" dirty="0"/>
              <a:t>Wat merk je ervan? (aansluiting splitsen)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96B56-18DA-4764-BB48-AB11D9558126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3208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200" b="0" i="0" u="none" strike="noStrike" kern="1200" dirty="0">
                <a:solidFill>
                  <a:srgbClr val="FFFFFF"/>
                </a:solidFill>
                <a:effectLst/>
                <a:latin typeface="QuadraatSans-Bold" panose="02010504060101020103" pitchFamily="2" charset="0"/>
              </a:rPr>
              <a:t>Meer tropische dagen &gt;30⁰   (nu: 5, in 2050: 15)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200" b="0" dirty="0">
                <a:solidFill>
                  <a:schemeClr val="bg1"/>
                </a:solidFill>
                <a:latin typeface="QuadraatSans-Bold" panose="02010504060101020103" pitchFamily="2" charset="0"/>
              </a:rPr>
              <a:t>Meer warme nachten &gt;20⁰     (nu :1 week, in 2050: 2-3 weken)</a:t>
            </a:r>
            <a:endParaRPr lang="nl-NL" sz="1200" b="0" i="0" u="none" strike="noStrike" kern="1200" dirty="0">
              <a:solidFill>
                <a:srgbClr val="FFFFFF"/>
              </a:solidFill>
              <a:effectLst/>
              <a:latin typeface="QuadraatSans-Bold" panose="02010504060101020103" pitchFamily="2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200" b="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‘Hitte-eiland’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200" b="0" dirty="0">
                <a:solidFill>
                  <a:srgbClr val="FFFFFF"/>
                </a:solidFill>
                <a:effectLst/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Raakt kwetsbare mensen het hardst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200" b="0" dirty="0">
                <a:solidFill>
                  <a:srgbClr val="FFFFFF"/>
                </a:solidFill>
                <a:effectLst/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Goed </a:t>
            </a:r>
            <a:r>
              <a:rPr lang="nl-NL" sz="1200" b="0" dirty="0" err="1">
                <a:solidFill>
                  <a:srgbClr val="FFFFFF"/>
                </a:solidFill>
                <a:effectLst/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geisoleerde</a:t>
            </a:r>
            <a:r>
              <a:rPr lang="nl-NL" sz="1200" b="0" dirty="0">
                <a:solidFill>
                  <a:srgbClr val="FFFFFF"/>
                </a:solidFill>
                <a:effectLst/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 huizen blijven warm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96B56-18DA-4764-BB48-AB11D9558126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9070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96B56-18DA-4764-BB48-AB11D9558126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7724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Nude</a:t>
            </a:r>
            <a:r>
              <a:rPr lang="nl-NL" dirty="0"/>
              <a:t> is al best groen. Rekening mee houden:</a:t>
            </a:r>
            <a:br>
              <a:rPr lang="nl-NL" dirty="0"/>
            </a:br>
            <a:r>
              <a:rPr lang="nl-NL" dirty="0"/>
              <a:t>- Veel bomen zijn wel tegelijk aangeplant. Aantal bomen zijn over een tijdje aan vervanging toe. </a:t>
            </a:r>
            <a:r>
              <a:rPr lang="nl-NL" dirty="0" err="1"/>
              <a:t>Herplanten</a:t>
            </a:r>
            <a:r>
              <a:rPr lang="nl-NL" dirty="0"/>
              <a:t>? Soort boom? Zelfde plek of iets verplaatsen?</a:t>
            </a:r>
          </a:p>
          <a:p>
            <a:r>
              <a:rPr lang="nl-NL" dirty="0"/>
              <a:t>- Slim kiezen voor bomen die goed zijn voor de biodiversiteit en goed tegen het veranderende klimaat kunnen</a:t>
            </a:r>
          </a:p>
          <a:p>
            <a:pPr marL="171450" indent="-171450">
              <a:buFontTx/>
              <a:buChar char="-"/>
            </a:pPr>
            <a:r>
              <a:rPr lang="nl-NL" dirty="0"/>
              <a:t>Je kunt niet overal een boom neerzetten (kabels en leidingen)</a:t>
            </a:r>
          </a:p>
          <a:p>
            <a:pPr marL="171450" indent="-171450">
              <a:buFontTx/>
              <a:buChar char="-"/>
            </a:pPr>
            <a:r>
              <a:rPr lang="nl-NL" dirty="0"/>
              <a:t>Dilemma: beperkte ruimte. Kiezen voor water of groen? Schaduw of speelveldjes? </a:t>
            </a:r>
            <a:br>
              <a:rPr lang="nl-NL" dirty="0"/>
            </a:b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96B56-18DA-4764-BB48-AB11D9558126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778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96B56-18DA-4764-BB48-AB11D9558126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4382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F96B56-18DA-4764-BB48-AB11D9558126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421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4872AC-05EF-4AA6-5A92-7684F4DCF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A357DE9-1BCF-CA70-3442-D14AFDCD1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675541-2B0A-3988-330E-4855A154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B381DD-5B3D-6C97-622B-49DD19B4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4E38DE-3FE9-2190-90FB-BCED5CB2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508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04634-2482-14DD-98E6-B5DC9DAAA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BA46C4-0DD0-4DAE-1235-A4F2C25B5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41D7527-B815-F176-4A13-270AD582F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5979D4-81D4-AD59-25DB-2468FA4BD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80E412-B59F-73BC-9921-B64334F75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524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90942-D99F-E3A8-EF62-AB4BB52C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ED9DB0-0C19-CC03-EB25-443D2CC32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631009-74BD-20AF-529F-F2B8B21FC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07C159-FB17-DACB-E94A-6A6CD7F0B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221F6D6-D7D9-135D-ED9D-7E7585EB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862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617578-52A8-16E5-FBE4-7296EF7BD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C6A758-1FCB-1F0A-78BE-E950B92F5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247F310-7E74-6C72-4A52-CB3AC93C8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C8A7052-0A6A-ED4C-6329-D91FF8E2B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2F97FD-FB1D-BEC0-6CD9-803DEB7D7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5198141-DA60-14D0-422D-571F2231F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217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90B88-BEEB-43B6-AB3F-311C85B7F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0695737-C4A2-A484-6C27-0B4C51DD1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F05C64B-18DD-B8BC-7076-077CBBB63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3B078CD-4F5A-A26C-F817-0AFC47AD14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61F0334-0217-DDA0-4CEF-FB6A7EEC5F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A3E4731-5DB4-7E72-E7BF-54ADFE631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76647CC-7A48-02D8-33A2-94233453A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58DB15E-7DEA-C30C-B35E-1A33B3CC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974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82D52-B3AC-F29A-4962-11FBE07C7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8C2F20A-D5AB-1E79-C77C-8B25ABDE2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DF694E2-3768-14D6-61EB-EB98DD74A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D7D3B1-83C5-BC99-8A07-B847A9DDE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2113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89E1D66-1470-84EA-96A6-7FE5D385A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CC26813-1D41-F535-640E-11D9623B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6219FE4-1957-01B0-60BE-C8955A932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4833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72BFC-7FF6-29F8-9F14-68B1781C5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CBF832-84F1-A783-1542-CE861E8B6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B330D72-6390-2131-9C2F-3D05B51B0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F61533-866D-F158-4E39-9448C406B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2B4E671-3F00-5394-03C6-D7D553E6A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7C0DFED-689D-8F44-C3B3-B8FE5DB1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860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B5427-484C-5185-65E4-AC904301F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36D2D40-415A-2603-6F7B-08A63BFD4F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30F654B-5598-C174-8721-7720E1A89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DA9FB64-FEC0-8DBE-49CE-A063808B0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4940900-4C95-BFD1-E0E9-F6378C471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5F79526-3AD8-D167-E6B9-1C4ECFE66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0162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D6F65-2187-94A1-C7FA-A4A1ECE7A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B12EBAA-621E-EB51-4635-F885706A5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A501F1-A0C7-AE0E-20AB-FB0F8514E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0679758-FE75-8847-7C64-FCA8649E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BC88544-DC3C-214C-3573-29A4B62B1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50987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BB10C1A-2607-2CAA-AE58-5DF59E552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C51CDE0-273F-C237-8D14-A2B860CF8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01D506-84A0-E413-05BC-62B7CD4B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D91543-4569-3968-F9F7-94CB9D8B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6FFE95B-072F-76A8-21F5-583B8DBD8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123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31846C5-BCE5-ADAA-A3D7-49FFDC46A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C4B301-C55D-CBC9-0AF0-4C149FCCE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D54B0A-44BB-59BD-43A5-B2181ACA4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996E7-FB44-2241-BAA2-2F9DCA029219}" type="datetimeFigureOut">
              <a:rPr lang="nl-NL" smtClean="0"/>
              <a:t>3-12-2024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E56E1C-1C37-7D33-9F14-2B0B22A73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7BC23A-2A53-0348-9C13-A57B515730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31FE9-C6C7-5C4B-8496-8D7BD9FD4A7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1875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emvan.wageningen.nl/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A80E43-5281-AD3D-1956-A73609C2FC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935" b="38789"/>
          <a:stretch/>
        </p:blipFill>
        <p:spPr>
          <a:xfrm>
            <a:off x="0" y="3313072"/>
            <a:ext cx="12192000" cy="37801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DE4579D-C9D1-94BF-8584-655CA2864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9592" y="3313072"/>
            <a:ext cx="6312408" cy="720000"/>
          </a:xfrm>
          <a:solidFill>
            <a:srgbClr val="CD0039"/>
          </a:solidFill>
        </p:spPr>
        <p:txBody>
          <a:bodyPr anchor="ctr">
            <a:norm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Dinsdag 3 december 2024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0309274-AE34-3456-C7A1-B3CF7D33D0D1}"/>
              </a:ext>
            </a:extLst>
          </p:cNvPr>
          <p:cNvSpPr txBox="1">
            <a:spLocks/>
          </p:cNvSpPr>
          <p:nvPr/>
        </p:nvSpPr>
        <p:spPr>
          <a:xfrm>
            <a:off x="0" y="2691492"/>
            <a:ext cx="9445752" cy="720000"/>
          </a:xfrm>
          <a:prstGeom prst="rect">
            <a:avLst/>
          </a:prstGeom>
          <a:solidFill>
            <a:srgbClr val="CD0039"/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Verdiepingsgesprek Groen en klimaatbestendig De Nude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48594AB-AB93-BE6E-FB74-6E56CCC09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448" y="1060362"/>
            <a:ext cx="3868118" cy="561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8043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2B9E597-0949-DB7B-B82F-0A87E21C28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7" b="19596"/>
          <a:stretch/>
        </p:blipFill>
        <p:spPr>
          <a:xfrm>
            <a:off x="0" y="1"/>
            <a:ext cx="12192000" cy="7053502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BB8E714-5DE5-7B18-708A-10D4602178FE}"/>
              </a:ext>
            </a:extLst>
          </p:cNvPr>
          <p:cNvSpPr/>
          <p:nvPr/>
        </p:nvSpPr>
        <p:spPr>
          <a:xfrm>
            <a:off x="271668" y="2793995"/>
            <a:ext cx="11648662" cy="275645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E4579D-C9D1-94BF-8584-655CA2864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278" y="3273316"/>
            <a:ext cx="10398740" cy="720000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nl-NL" sz="400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Avondvoorzitter Frithjof de Haan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0AEDE46-5BA8-5647-EFE5-0BE161E9D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520" y="4966804"/>
            <a:ext cx="2247900" cy="33020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07123FF-B914-DD71-87F0-BE71E3E7FE6B}"/>
              </a:ext>
            </a:extLst>
          </p:cNvPr>
          <p:cNvCxnSpPr>
            <a:cxnSpLocks/>
          </p:cNvCxnSpPr>
          <p:nvPr/>
        </p:nvCxnSpPr>
        <p:spPr>
          <a:xfrm>
            <a:off x="540022" y="4472609"/>
            <a:ext cx="1111195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47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B975234E-74B3-814D-D09C-A8E1FDC608BC}"/>
              </a:ext>
            </a:extLst>
          </p:cNvPr>
          <p:cNvSpPr txBox="1">
            <a:spLocks/>
          </p:cNvSpPr>
          <p:nvPr/>
        </p:nvSpPr>
        <p:spPr>
          <a:xfrm>
            <a:off x="6344004" y="2081203"/>
            <a:ext cx="54239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730F995B-EE1E-F42D-01EC-818BCFE18CBE}"/>
              </a:ext>
            </a:extLst>
          </p:cNvPr>
          <p:cNvSpPr txBox="1">
            <a:spLocks/>
          </p:cNvSpPr>
          <p:nvPr/>
        </p:nvSpPr>
        <p:spPr>
          <a:xfrm>
            <a:off x="7031225" y="1825625"/>
            <a:ext cx="3521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pic>
        <p:nvPicPr>
          <p:cNvPr id="77" name="Afbeelding 76">
            <a:extLst>
              <a:ext uri="{FF2B5EF4-FFF2-40B4-BE49-F238E27FC236}">
                <a16:creationId xmlns:a16="http://schemas.microsoft.com/office/drawing/2014/main" id="{432573D4-782D-987E-19B7-CD6E380D6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65" y="592497"/>
            <a:ext cx="1605035" cy="232989"/>
          </a:xfrm>
          <a:prstGeom prst="rect">
            <a:avLst/>
          </a:prstGeom>
        </p:spPr>
      </p:pic>
      <p:sp>
        <p:nvSpPr>
          <p:cNvPr id="97" name="Title 1">
            <a:extLst>
              <a:ext uri="{FF2B5EF4-FFF2-40B4-BE49-F238E27FC236}">
                <a16:creationId xmlns:a16="http://schemas.microsoft.com/office/drawing/2014/main" id="{D2F19E6B-BB64-7FBD-FE92-E894D0441593}"/>
              </a:ext>
            </a:extLst>
          </p:cNvPr>
          <p:cNvSpPr txBox="1">
            <a:spLocks/>
          </p:cNvSpPr>
          <p:nvPr/>
        </p:nvSpPr>
        <p:spPr>
          <a:xfrm>
            <a:off x="838200" y="1140049"/>
            <a:ext cx="8056417" cy="5185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000" dirty="0">
                <a:solidFill>
                  <a:srgbClr val="003366"/>
                </a:solidFill>
                <a:latin typeface="QuadraatSans-Bold" panose="02010504060101020103" pitchFamily="2" charset="0"/>
              </a:rPr>
              <a:t>Vraag voor vandaag </a:t>
            </a:r>
            <a:endParaRPr lang="nl-NL" sz="4000" dirty="0">
              <a:solidFill>
                <a:srgbClr val="003366"/>
              </a:solidFill>
              <a:effectLst/>
              <a:latin typeface="QuadraatSans-Bold" panose="02010504060101020103" pitchFamily="2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7B604A3-A6EB-1770-9D7E-B7E423FCEBE4}"/>
              </a:ext>
            </a:extLst>
          </p:cNvPr>
          <p:cNvSpPr/>
          <p:nvPr/>
        </p:nvSpPr>
        <p:spPr>
          <a:xfrm>
            <a:off x="718560" y="2251295"/>
            <a:ext cx="9417625" cy="4011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200" kern="100" dirty="0">
                <a:solidFill>
                  <a:schemeClr val="tx1"/>
                </a:solidFill>
                <a:effectLst/>
                <a:latin typeface="Verdana"/>
                <a:ea typeface="Verdana"/>
                <a:cs typeface="Times New Roman"/>
              </a:rPr>
              <a:t>Wat zijn fijne plekken in het groen en bij het water in De Nude?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200" kern="100" dirty="0">
                <a:solidFill>
                  <a:schemeClr val="tx1"/>
                </a:solidFill>
                <a:effectLst/>
                <a:latin typeface="Verdana"/>
                <a:ea typeface="Verdana"/>
                <a:cs typeface="Times New Roman"/>
              </a:rPr>
              <a:t>Waar is het minder prettig en waar ligt dat aan?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200" kern="100" dirty="0">
                <a:solidFill>
                  <a:schemeClr val="tx1"/>
                </a:solidFill>
                <a:effectLst/>
                <a:latin typeface="Verdana"/>
                <a:ea typeface="Verdana"/>
                <a:cs typeface="Times New Roman"/>
              </a:rPr>
              <a:t>Wat zou je willen veranderen als het gaat om groen en water in De Nude?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14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B975234E-74B3-814D-D09C-A8E1FDC608BC}"/>
              </a:ext>
            </a:extLst>
          </p:cNvPr>
          <p:cNvSpPr txBox="1">
            <a:spLocks/>
          </p:cNvSpPr>
          <p:nvPr/>
        </p:nvSpPr>
        <p:spPr>
          <a:xfrm>
            <a:off x="6344004" y="2081203"/>
            <a:ext cx="54239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730F995B-EE1E-F42D-01EC-818BCFE18CBE}"/>
              </a:ext>
            </a:extLst>
          </p:cNvPr>
          <p:cNvSpPr txBox="1">
            <a:spLocks/>
          </p:cNvSpPr>
          <p:nvPr/>
        </p:nvSpPr>
        <p:spPr>
          <a:xfrm>
            <a:off x="7031225" y="1825625"/>
            <a:ext cx="3521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pic>
        <p:nvPicPr>
          <p:cNvPr id="77" name="Afbeelding 76">
            <a:extLst>
              <a:ext uri="{FF2B5EF4-FFF2-40B4-BE49-F238E27FC236}">
                <a16:creationId xmlns:a16="http://schemas.microsoft.com/office/drawing/2014/main" id="{432573D4-782D-987E-19B7-CD6E380D6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65" y="592497"/>
            <a:ext cx="1605035" cy="232989"/>
          </a:xfrm>
          <a:prstGeom prst="rect">
            <a:avLst/>
          </a:prstGeom>
        </p:spPr>
      </p:pic>
      <p:sp>
        <p:nvSpPr>
          <p:cNvPr id="97" name="Title 1">
            <a:extLst>
              <a:ext uri="{FF2B5EF4-FFF2-40B4-BE49-F238E27FC236}">
                <a16:creationId xmlns:a16="http://schemas.microsoft.com/office/drawing/2014/main" id="{D2F19E6B-BB64-7FBD-FE92-E894D0441593}"/>
              </a:ext>
            </a:extLst>
          </p:cNvPr>
          <p:cNvSpPr txBox="1">
            <a:spLocks/>
          </p:cNvSpPr>
          <p:nvPr/>
        </p:nvSpPr>
        <p:spPr>
          <a:xfrm>
            <a:off x="735454" y="1081064"/>
            <a:ext cx="8056417" cy="5185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000" dirty="0">
                <a:solidFill>
                  <a:srgbClr val="003366"/>
                </a:solidFill>
                <a:latin typeface="QuadraatSans-Bold" panose="02010504060101020103" pitchFamily="2" charset="0"/>
              </a:rPr>
              <a:t>Programma tot 21.15 uur 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7B604A3-A6EB-1770-9D7E-B7E423FCEBE4}"/>
              </a:ext>
            </a:extLst>
          </p:cNvPr>
          <p:cNvSpPr/>
          <p:nvPr/>
        </p:nvSpPr>
        <p:spPr>
          <a:xfrm>
            <a:off x="718560" y="1825625"/>
            <a:ext cx="9833957" cy="4606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/>
              <a:buChar char="•"/>
            </a:pPr>
            <a:r>
              <a:rPr lang="nl-NL" sz="2200" kern="100" dirty="0">
                <a:solidFill>
                  <a:schemeClr val="tx1"/>
                </a:solidFill>
                <a:latin typeface="Verdana"/>
                <a:ea typeface="Verdana"/>
                <a:cs typeface="Times New Roman"/>
              </a:rPr>
              <a:t>Terugblik en vooruitblik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/>
              <a:buChar char="•"/>
            </a:pPr>
            <a:r>
              <a:rPr lang="nl-NL" sz="2200" kern="100" dirty="0">
                <a:solidFill>
                  <a:schemeClr val="tx1"/>
                </a:solidFill>
                <a:latin typeface="Verdana"/>
                <a:ea typeface="Verdana"/>
                <a:cs typeface="Times New Roman"/>
              </a:rPr>
              <a:t>Even peilen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/>
              <a:buChar char="•"/>
            </a:pPr>
            <a:r>
              <a:rPr lang="nl-NL" sz="2200" kern="100" dirty="0">
                <a:solidFill>
                  <a:schemeClr val="tx1"/>
                </a:solidFill>
                <a:effectLst/>
                <a:latin typeface="Verdana"/>
                <a:ea typeface="Verdana"/>
                <a:cs typeface="Times New Roman"/>
              </a:rPr>
              <a:t>Toelichting op </a:t>
            </a:r>
            <a:r>
              <a:rPr lang="nl-NL" sz="2200" kern="100" dirty="0">
                <a:solidFill>
                  <a:schemeClr val="tx1"/>
                </a:solidFill>
                <a:latin typeface="Verdana"/>
                <a:ea typeface="Verdana"/>
                <a:cs typeface="Times New Roman"/>
              </a:rPr>
              <a:t>g</a:t>
            </a:r>
            <a:r>
              <a:rPr lang="nl-NL" sz="2200" kern="100" dirty="0">
                <a:solidFill>
                  <a:schemeClr val="tx1"/>
                </a:solidFill>
                <a:effectLst/>
                <a:latin typeface="Verdana"/>
                <a:ea typeface="Verdana"/>
                <a:cs typeface="Times New Roman"/>
              </a:rPr>
              <a:t>roen en klimaatbestendig </a:t>
            </a:r>
            <a:r>
              <a:rPr lang="nl-NL" sz="2200" kern="100">
                <a:solidFill>
                  <a:schemeClr val="tx1"/>
                </a:solidFill>
                <a:effectLst/>
                <a:latin typeface="Verdana"/>
                <a:ea typeface="Verdana"/>
                <a:cs typeface="Times New Roman"/>
              </a:rPr>
              <a:t>(Chantal)</a:t>
            </a:r>
            <a:endParaRPr lang="nl-NL" sz="2200" kern="100" dirty="0">
              <a:solidFill>
                <a:schemeClr val="tx1"/>
              </a:solidFill>
              <a:effectLst/>
              <a:latin typeface="Verdana"/>
              <a:ea typeface="Verdana"/>
              <a:cs typeface="Times New Roman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/>
              <a:buChar char="•"/>
            </a:pPr>
            <a:r>
              <a:rPr lang="nl-NL" sz="2200" kern="100" dirty="0">
                <a:solidFill>
                  <a:schemeClr val="tx1"/>
                </a:solidFill>
                <a:latin typeface="Verdana"/>
                <a:ea typeface="Verdana"/>
                <a:cs typeface="Times New Roman"/>
              </a:rPr>
              <a:t>Gesprek</a:t>
            </a:r>
            <a:r>
              <a:rPr lang="nl-NL" sz="2200" kern="100" dirty="0">
                <a:solidFill>
                  <a:schemeClr val="tx1"/>
                </a:solidFill>
                <a:effectLst/>
                <a:latin typeface="Verdana"/>
                <a:ea typeface="Verdana"/>
                <a:cs typeface="Times New Roman"/>
              </a:rPr>
              <a:t> in kleine groepjes over groene en klimaatbestendige wijk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/>
              <a:buChar char="•"/>
            </a:pPr>
            <a:r>
              <a:rPr lang="nl-NL" sz="2200" kern="100" dirty="0">
                <a:solidFill>
                  <a:schemeClr val="tx1"/>
                </a:solidFill>
                <a:latin typeface="Verdana"/>
                <a:ea typeface="Verdana"/>
                <a:cs typeface="Times New Roman"/>
              </a:rPr>
              <a:t>Plenair: wat zijn de belangrijkste inzichten?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409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A57B7-E8EB-B925-61CE-F9427BD6F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7C72648-896D-8A51-CD09-18A7829150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7" b="19596"/>
          <a:stretch/>
        </p:blipFill>
        <p:spPr>
          <a:xfrm>
            <a:off x="0" y="1"/>
            <a:ext cx="12192000" cy="7053502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E5F81E4-10DB-5ABF-0C9A-01DC4E76E989}"/>
              </a:ext>
            </a:extLst>
          </p:cNvPr>
          <p:cNvSpPr/>
          <p:nvPr/>
        </p:nvSpPr>
        <p:spPr>
          <a:xfrm>
            <a:off x="271668" y="2793995"/>
            <a:ext cx="11648662" cy="275645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1E1A41-30A8-F635-E977-F44BEA929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278" y="3273316"/>
            <a:ext cx="10398740" cy="720000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nl-NL" sz="400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Terugblik en vooruitblik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26A0DA6-4DF4-1676-37AF-15C0CDD1C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520" y="4966804"/>
            <a:ext cx="2247900" cy="33020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8C16C98-4701-7423-30C0-B4C67C22F055}"/>
              </a:ext>
            </a:extLst>
          </p:cNvPr>
          <p:cNvCxnSpPr>
            <a:cxnSpLocks/>
          </p:cNvCxnSpPr>
          <p:nvPr/>
        </p:nvCxnSpPr>
        <p:spPr>
          <a:xfrm>
            <a:off x="540022" y="4472609"/>
            <a:ext cx="1111195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593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DBFFA-74C6-890F-504F-359EBA636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D1CFF92C-76A8-0288-3A4C-359C04296781}"/>
              </a:ext>
            </a:extLst>
          </p:cNvPr>
          <p:cNvSpPr txBox="1">
            <a:spLocks/>
          </p:cNvSpPr>
          <p:nvPr/>
        </p:nvSpPr>
        <p:spPr>
          <a:xfrm>
            <a:off x="6344004" y="2081203"/>
            <a:ext cx="54239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428B4DF3-65C3-CCAB-BF38-2AE93DFC1991}"/>
              </a:ext>
            </a:extLst>
          </p:cNvPr>
          <p:cNvSpPr txBox="1">
            <a:spLocks/>
          </p:cNvSpPr>
          <p:nvPr/>
        </p:nvSpPr>
        <p:spPr>
          <a:xfrm>
            <a:off x="7031225" y="1825625"/>
            <a:ext cx="3521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pic>
        <p:nvPicPr>
          <p:cNvPr id="77" name="Afbeelding 76">
            <a:extLst>
              <a:ext uri="{FF2B5EF4-FFF2-40B4-BE49-F238E27FC236}">
                <a16:creationId xmlns:a16="http://schemas.microsoft.com/office/drawing/2014/main" id="{2E1D4CC7-89A0-6221-E2B3-C48FA0195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65" y="592497"/>
            <a:ext cx="1605035" cy="232989"/>
          </a:xfrm>
          <a:prstGeom prst="rect">
            <a:avLst/>
          </a:prstGeom>
        </p:spPr>
      </p:pic>
      <p:sp>
        <p:nvSpPr>
          <p:cNvPr id="97" name="Title 1">
            <a:extLst>
              <a:ext uri="{FF2B5EF4-FFF2-40B4-BE49-F238E27FC236}">
                <a16:creationId xmlns:a16="http://schemas.microsoft.com/office/drawing/2014/main" id="{B495C3AC-3AA0-F957-CBF8-EC77B41E46D0}"/>
              </a:ext>
            </a:extLst>
          </p:cNvPr>
          <p:cNvSpPr txBox="1">
            <a:spLocks/>
          </p:cNvSpPr>
          <p:nvPr/>
        </p:nvSpPr>
        <p:spPr>
          <a:xfrm>
            <a:off x="735454" y="1081064"/>
            <a:ext cx="11032477" cy="5185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000" dirty="0">
                <a:solidFill>
                  <a:srgbClr val="003366"/>
                </a:solidFill>
                <a:latin typeface="QuadraatSans-Bold" panose="02010504060101020103" pitchFamily="2" charset="0"/>
              </a:rPr>
              <a:t>Terugblik</a:t>
            </a:r>
            <a:endParaRPr lang="nl-NL" sz="4000" dirty="0">
              <a:solidFill>
                <a:srgbClr val="003366"/>
              </a:solidFill>
              <a:effectLst/>
              <a:latin typeface="QuadraatSans-Bold" panose="02010504060101020103" pitchFamily="2" charset="0"/>
            </a:endParaRPr>
          </a:p>
          <a:p>
            <a:pPr algn="l"/>
            <a:endParaRPr lang="nl-NL" sz="2400" dirty="0">
              <a:solidFill>
                <a:srgbClr val="003366"/>
              </a:solidFill>
              <a:latin typeface="QuadraatSans-Bold" panose="02010504060101020103" pitchFamily="2" charset="0"/>
            </a:endParaRPr>
          </a:p>
          <a:p>
            <a:pPr algn="l">
              <a:lnSpc>
                <a:spcPct val="150000"/>
              </a:lnSpc>
            </a:pPr>
            <a:r>
              <a:rPr lang="nl-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Bewonersavond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800" dirty="0">
                <a:latin typeface="Verdana" panose="020B0604030504040204" pitchFamily="34" charset="0"/>
                <a:ea typeface="Verdana" panose="020B0604030504040204" pitchFamily="34" charset="0"/>
              </a:rPr>
              <a:t>3 september 2024</a:t>
            </a:r>
          </a:p>
          <a:p>
            <a:pPr algn="l">
              <a:lnSpc>
                <a:spcPct val="150000"/>
              </a:lnSpc>
            </a:pPr>
            <a:endParaRPr lang="nl-NL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Extra bewonersavond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4 november 2024 | Parkeren</a:t>
            </a:r>
          </a:p>
          <a:p>
            <a:pPr algn="l">
              <a:lnSpc>
                <a:spcPct val="150000"/>
              </a:lnSpc>
            </a:pPr>
            <a:endParaRPr lang="nl-NL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 sz="18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Verdiepingsgesprek 1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800" dirty="0">
                <a:latin typeface="Verdana" panose="020B0604030504040204" pitchFamily="34" charset="0"/>
                <a:ea typeface="Verdana" panose="020B0604030504040204" pitchFamily="34" charset="0"/>
              </a:rPr>
              <a:t>5 november 2024 | Fijn samenleven</a:t>
            </a:r>
          </a:p>
          <a:p>
            <a:pPr algn="l">
              <a:lnSpc>
                <a:spcPct val="150000"/>
              </a:lnSpc>
            </a:pPr>
            <a:endParaRPr lang="nl-NL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 sz="18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Verdiepingsgesprek 2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800" dirty="0">
                <a:latin typeface="Verdana" panose="020B0604030504040204" pitchFamily="34" charset="0"/>
                <a:ea typeface="Verdana" panose="020B0604030504040204" pitchFamily="34" charset="0"/>
              </a:rPr>
              <a:t>26 november 2024 | Voetganger en fietser op 1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3366"/>
              </a:solidFill>
              <a:latin typeface="QuadraatSans-Bold" panose="02010504060101020103" pitchFamily="2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678440D-EF1B-AD0A-6E38-FACE83080CB7}"/>
              </a:ext>
            </a:extLst>
          </p:cNvPr>
          <p:cNvSpPr/>
          <p:nvPr/>
        </p:nvSpPr>
        <p:spPr>
          <a:xfrm>
            <a:off x="735454" y="2081203"/>
            <a:ext cx="9417625" cy="4606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B1E3192-5EFF-7E8B-299A-E2155322DC63}"/>
              </a:ext>
            </a:extLst>
          </p:cNvPr>
          <p:cNvSpPr txBox="1"/>
          <p:nvPr/>
        </p:nvSpPr>
        <p:spPr>
          <a:xfrm>
            <a:off x="6640830" y="1937473"/>
            <a:ext cx="6094476" cy="867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8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Bewonersverslagen: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https://stemvan.wageningen.nl</a:t>
            </a:r>
            <a:r>
              <a:rPr lang="nl-NL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28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B975234E-74B3-814D-D09C-A8E1FDC608BC}"/>
              </a:ext>
            </a:extLst>
          </p:cNvPr>
          <p:cNvSpPr txBox="1">
            <a:spLocks/>
          </p:cNvSpPr>
          <p:nvPr/>
        </p:nvSpPr>
        <p:spPr>
          <a:xfrm>
            <a:off x="6344004" y="2081203"/>
            <a:ext cx="54239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730F995B-EE1E-F42D-01EC-818BCFE18CBE}"/>
              </a:ext>
            </a:extLst>
          </p:cNvPr>
          <p:cNvSpPr txBox="1">
            <a:spLocks/>
          </p:cNvSpPr>
          <p:nvPr/>
        </p:nvSpPr>
        <p:spPr>
          <a:xfrm>
            <a:off x="7031225" y="1825625"/>
            <a:ext cx="3521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pic>
        <p:nvPicPr>
          <p:cNvPr id="77" name="Afbeelding 76">
            <a:extLst>
              <a:ext uri="{FF2B5EF4-FFF2-40B4-BE49-F238E27FC236}">
                <a16:creationId xmlns:a16="http://schemas.microsoft.com/office/drawing/2014/main" id="{432573D4-782D-987E-19B7-CD6E380D6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65" y="592497"/>
            <a:ext cx="1605035" cy="232989"/>
          </a:xfrm>
          <a:prstGeom prst="rect">
            <a:avLst/>
          </a:prstGeom>
        </p:spPr>
      </p:pic>
      <p:sp>
        <p:nvSpPr>
          <p:cNvPr id="97" name="Title 1">
            <a:extLst>
              <a:ext uri="{FF2B5EF4-FFF2-40B4-BE49-F238E27FC236}">
                <a16:creationId xmlns:a16="http://schemas.microsoft.com/office/drawing/2014/main" id="{D2F19E6B-BB64-7FBD-FE92-E894D0441593}"/>
              </a:ext>
            </a:extLst>
          </p:cNvPr>
          <p:cNvSpPr txBox="1">
            <a:spLocks/>
          </p:cNvSpPr>
          <p:nvPr/>
        </p:nvSpPr>
        <p:spPr>
          <a:xfrm>
            <a:off x="735454" y="1081064"/>
            <a:ext cx="11032477" cy="5185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000" dirty="0">
                <a:solidFill>
                  <a:srgbClr val="003366"/>
                </a:solidFill>
                <a:latin typeface="QuadraatSans-Bold" panose="02010504060101020103" pitchFamily="2" charset="0"/>
              </a:rPr>
              <a:t>Vooruitblik</a:t>
            </a:r>
            <a:endParaRPr lang="nl-NL" sz="4000" dirty="0">
              <a:solidFill>
                <a:srgbClr val="003366"/>
              </a:solidFill>
              <a:effectLst/>
              <a:latin typeface="QuadraatSans-Bold" panose="02010504060101020103" pitchFamily="2" charset="0"/>
            </a:endParaRPr>
          </a:p>
          <a:p>
            <a:pPr algn="l"/>
            <a:endParaRPr lang="nl-NL" sz="2400" dirty="0">
              <a:solidFill>
                <a:srgbClr val="003366"/>
              </a:solidFill>
              <a:latin typeface="QuadraatSans-Bold" panose="02010504060101020103" pitchFamily="2" charset="0"/>
            </a:endParaRPr>
          </a:p>
          <a:p>
            <a:pPr algn="l">
              <a:lnSpc>
                <a:spcPct val="150000"/>
              </a:lnSpc>
            </a:pPr>
            <a:r>
              <a:rPr lang="nl-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Bewonersavond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800" dirty="0">
                <a:latin typeface="Verdana" panose="020B0604030504040204" pitchFamily="34" charset="0"/>
                <a:ea typeface="Verdana" panose="020B0604030504040204" pitchFamily="34" charset="0"/>
              </a:rPr>
              <a:t>Januari 2025 | Informeren over schetsontwerp en vervolg participatieplanning</a:t>
            </a:r>
          </a:p>
          <a:p>
            <a:pPr algn="l">
              <a:lnSpc>
                <a:spcPct val="150000"/>
              </a:lnSpc>
            </a:pPr>
            <a:endParaRPr lang="nl-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nl-NL" sz="18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Co-</a:t>
            </a:r>
            <a:r>
              <a:rPr lang="nl-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designsessies voor </a:t>
            </a:r>
            <a:r>
              <a:rPr lang="nl-NL" sz="18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buurten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8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2025 | Samen nadenken over de groene inrichting van een aantal buurten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1800" dirty="0"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  <a:p>
            <a:pPr algn="l">
              <a:lnSpc>
                <a:spcPct val="150000"/>
              </a:lnSpc>
            </a:pPr>
            <a:r>
              <a:rPr lang="nl-NL" sz="1800" b="1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Werkzaamheden</a:t>
            </a:r>
          </a:p>
          <a:p>
            <a:pPr algn="l">
              <a:lnSpc>
                <a:spcPct val="150000"/>
              </a:lnSpc>
            </a:pPr>
            <a:r>
              <a:rPr lang="nl-NL" sz="18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Naar verwachting 2027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3366"/>
              </a:solidFill>
              <a:latin typeface="QuadraatSans-Bold" panose="02010504060101020103" pitchFamily="2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7B604A3-A6EB-1770-9D7E-B7E423FCEBE4}"/>
              </a:ext>
            </a:extLst>
          </p:cNvPr>
          <p:cNvSpPr/>
          <p:nvPr/>
        </p:nvSpPr>
        <p:spPr>
          <a:xfrm>
            <a:off x="718560" y="1825625"/>
            <a:ext cx="9417625" cy="4606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680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E592-5D7B-EDD2-A5F1-240171F2C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3BF3D14F-8285-9ED5-1927-64994A447F04}"/>
              </a:ext>
            </a:extLst>
          </p:cNvPr>
          <p:cNvSpPr txBox="1">
            <a:spLocks/>
          </p:cNvSpPr>
          <p:nvPr/>
        </p:nvSpPr>
        <p:spPr>
          <a:xfrm>
            <a:off x="6344004" y="2081203"/>
            <a:ext cx="54239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94081741-972B-BE1F-1121-F51104E4F1A5}"/>
              </a:ext>
            </a:extLst>
          </p:cNvPr>
          <p:cNvSpPr txBox="1">
            <a:spLocks/>
          </p:cNvSpPr>
          <p:nvPr/>
        </p:nvSpPr>
        <p:spPr>
          <a:xfrm>
            <a:off x="7031225" y="1825625"/>
            <a:ext cx="3521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pic>
        <p:nvPicPr>
          <p:cNvPr id="77" name="Afbeelding 76">
            <a:extLst>
              <a:ext uri="{FF2B5EF4-FFF2-40B4-BE49-F238E27FC236}">
                <a16:creationId xmlns:a16="http://schemas.microsoft.com/office/drawing/2014/main" id="{3A739A4C-09A0-7C71-284B-494295D99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65" y="592497"/>
            <a:ext cx="1605035" cy="232989"/>
          </a:xfrm>
          <a:prstGeom prst="rect">
            <a:avLst/>
          </a:prstGeom>
        </p:spPr>
      </p:pic>
      <p:sp>
        <p:nvSpPr>
          <p:cNvPr id="97" name="Title 1">
            <a:extLst>
              <a:ext uri="{FF2B5EF4-FFF2-40B4-BE49-F238E27FC236}">
                <a16:creationId xmlns:a16="http://schemas.microsoft.com/office/drawing/2014/main" id="{E861F33D-89BB-229E-9C47-6E7D5B585D94}"/>
              </a:ext>
            </a:extLst>
          </p:cNvPr>
          <p:cNvSpPr txBox="1">
            <a:spLocks/>
          </p:cNvSpPr>
          <p:nvPr/>
        </p:nvSpPr>
        <p:spPr>
          <a:xfrm>
            <a:off x="735454" y="1081064"/>
            <a:ext cx="11032477" cy="5185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000" dirty="0">
                <a:solidFill>
                  <a:srgbClr val="003366"/>
                </a:solidFill>
                <a:latin typeface="QuadraatSans-Bold" panose="02010504060101020103" pitchFamily="2" charset="0"/>
              </a:rPr>
              <a:t>Even peilen</a:t>
            </a:r>
            <a:endParaRPr lang="nl-NL" sz="4000" dirty="0">
              <a:solidFill>
                <a:srgbClr val="003366"/>
              </a:solidFill>
              <a:effectLst/>
              <a:latin typeface="QuadraatSans-Bold" panose="02010504060101020103" pitchFamily="2" charset="0"/>
            </a:endParaRPr>
          </a:p>
          <a:p>
            <a:pPr algn="l"/>
            <a:endParaRPr lang="nl-NL" sz="2400" dirty="0">
              <a:solidFill>
                <a:srgbClr val="003366"/>
              </a:solidFill>
              <a:latin typeface="QuadraatSans-Bold" panose="02010504060101020103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3366"/>
              </a:solidFill>
              <a:latin typeface="QuadraatSans-Bold" panose="02010504060101020103" pitchFamily="2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2B664194-CD69-7B9F-FAB7-828E15DB27F9}"/>
              </a:ext>
            </a:extLst>
          </p:cNvPr>
          <p:cNvSpPr/>
          <p:nvPr/>
        </p:nvSpPr>
        <p:spPr>
          <a:xfrm>
            <a:off x="718560" y="1825625"/>
            <a:ext cx="9417625" cy="4606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Afgeronde rechthoek 21">
            <a:extLst>
              <a:ext uri="{FF2B5EF4-FFF2-40B4-BE49-F238E27FC236}">
                <a16:creationId xmlns:a16="http://schemas.microsoft.com/office/drawing/2014/main" id="{0365DCE9-5BA4-5BF7-D01A-6E847C670537}"/>
              </a:ext>
            </a:extLst>
          </p:cNvPr>
          <p:cNvSpPr/>
          <p:nvPr/>
        </p:nvSpPr>
        <p:spPr>
          <a:xfrm>
            <a:off x="6968785" y="649357"/>
            <a:ext cx="4174363" cy="5559286"/>
          </a:xfrm>
          <a:prstGeom prst="roundRect">
            <a:avLst>
              <a:gd name="adj" fmla="val 1770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232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CAAAF1E7-59EA-E954-3F43-44FA4EB196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7" b="19596"/>
          <a:stretch/>
        </p:blipFill>
        <p:spPr>
          <a:xfrm>
            <a:off x="0" y="1"/>
            <a:ext cx="12192000" cy="7053502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BB8E714-5DE5-7B18-708A-10D4602178FE}"/>
              </a:ext>
            </a:extLst>
          </p:cNvPr>
          <p:cNvSpPr/>
          <p:nvPr/>
        </p:nvSpPr>
        <p:spPr>
          <a:xfrm>
            <a:off x="271668" y="2793995"/>
            <a:ext cx="11648662" cy="275645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E4579D-C9D1-94BF-8584-655CA2864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278" y="3273316"/>
            <a:ext cx="10398740" cy="720000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nl-NL" sz="400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Groen en klimaatbestendig – Chantal Steuten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0AEDE46-5BA8-5647-EFE5-0BE161E9D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520" y="4966804"/>
            <a:ext cx="2247900" cy="33020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07123FF-B914-DD71-87F0-BE71E3E7FE6B}"/>
              </a:ext>
            </a:extLst>
          </p:cNvPr>
          <p:cNvCxnSpPr>
            <a:cxnSpLocks/>
          </p:cNvCxnSpPr>
          <p:nvPr/>
        </p:nvCxnSpPr>
        <p:spPr>
          <a:xfrm>
            <a:off x="540022" y="4472609"/>
            <a:ext cx="1111195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633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7FCF2A65-7BCD-626A-C4B4-FB8338E2BA9E}"/>
              </a:ext>
            </a:extLst>
          </p:cNvPr>
          <p:cNvSpPr/>
          <p:nvPr/>
        </p:nvSpPr>
        <p:spPr>
          <a:xfrm>
            <a:off x="0" y="3313042"/>
            <a:ext cx="12192000" cy="354495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27A0B41-7F91-241B-AD08-03C33B110333}"/>
              </a:ext>
            </a:extLst>
          </p:cNvPr>
          <p:cNvSpPr txBox="1">
            <a:spLocks/>
          </p:cNvSpPr>
          <p:nvPr/>
        </p:nvSpPr>
        <p:spPr>
          <a:xfrm>
            <a:off x="585952" y="393814"/>
            <a:ext cx="3104322" cy="11525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3200" dirty="0">
                <a:solidFill>
                  <a:srgbClr val="003366"/>
                </a:solidFill>
                <a:effectLst/>
                <a:latin typeface="QuadraatSans-Bold" panose="02010504060101020103" pitchFamily="2" charset="0"/>
              </a:rPr>
              <a:t>Het klimaat verandert</a:t>
            </a:r>
            <a:endParaRPr lang="nl-NL" sz="3200" dirty="0">
              <a:solidFill>
                <a:srgbClr val="003366"/>
              </a:solidFill>
              <a:latin typeface="QuadraatSans-Bold" panose="02010504060101020103" pitchFamily="2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3B7787F-5F6D-51E6-F41F-0DCCD888F3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353"/>
          <a:stretch/>
        </p:blipFill>
        <p:spPr>
          <a:xfrm>
            <a:off x="469783" y="2607189"/>
            <a:ext cx="5449944" cy="3458220"/>
          </a:xfrm>
          <a:prstGeom prst="rect">
            <a:avLst/>
          </a:prstGeom>
        </p:spPr>
      </p:pic>
      <p:pic>
        <p:nvPicPr>
          <p:cNvPr id="1026" name="Picture 2" descr="Huurwoning met hittestress -">
            <a:extLst>
              <a:ext uri="{FF2B5EF4-FFF2-40B4-BE49-F238E27FC236}">
                <a16:creationId xmlns:a16="http://schemas.microsoft.com/office/drawing/2014/main" id="{904E8E36-7EA8-FB99-3D3B-D24752752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046" y="2607189"/>
            <a:ext cx="5114482" cy="345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489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5734CB29-A24D-A003-9DD4-11FB47DE4887}"/>
              </a:ext>
            </a:extLst>
          </p:cNvPr>
          <p:cNvSpPr/>
          <p:nvPr/>
        </p:nvSpPr>
        <p:spPr>
          <a:xfrm>
            <a:off x="0" y="3313043"/>
            <a:ext cx="12192000" cy="354495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6B9309-3C06-4893-848B-D850D503F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2" name="riolering regenbui">
            <a:hlinkClick r:id="" action="ppaction://media"/>
            <a:extLst>
              <a:ext uri="{FF2B5EF4-FFF2-40B4-BE49-F238E27FC236}">
                <a16:creationId xmlns:a16="http://schemas.microsoft.com/office/drawing/2014/main" id="{82FA6558-96A4-80C6-6448-119B258D77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883" y="478745"/>
            <a:ext cx="10424234" cy="590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2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5734CB29-A24D-A003-9DD4-11FB47DE4887}"/>
              </a:ext>
            </a:extLst>
          </p:cNvPr>
          <p:cNvSpPr/>
          <p:nvPr/>
        </p:nvSpPr>
        <p:spPr>
          <a:xfrm>
            <a:off x="0" y="3313043"/>
            <a:ext cx="12192000" cy="354495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098" name="Picture 2" descr="Het wordt dinsdag heel heet: 'Bij oude mensen werken de nieren minder goed'  | Zwolle | destentor.nl">
            <a:extLst>
              <a:ext uri="{FF2B5EF4-FFF2-40B4-BE49-F238E27FC236}">
                <a16:creationId xmlns:a16="http://schemas.microsoft.com/office/drawing/2014/main" id="{5A68381B-2630-8A3A-B060-9AD0F7F9D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379" y="148068"/>
            <a:ext cx="8641242" cy="65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956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5734CB29-A24D-A003-9DD4-11FB47DE4887}"/>
              </a:ext>
            </a:extLst>
          </p:cNvPr>
          <p:cNvSpPr/>
          <p:nvPr/>
        </p:nvSpPr>
        <p:spPr>
          <a:xfrm>
            <a:off x="0" y="3313043"/>
            <a:ext cx="12192000" cy="354495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48F8FFC-2F82-F146-5999-5F5AAC6B81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" t="2411" r="2947" b="37022"/>
          <a:stretch/>
        </p:blipFill>
        <p:spPr>
          <a:xfrm>
            <a:off x="2328486" y="288996"/>
            <a:ext cx="7197253" cy="604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83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5734CB29-A24D-A003-9DD4-11FB47DE4887}"/>
              </a:ext>
            </a:extLst>
          </p:cNvPr>
          <p:cNvSpPr/>
          <p:nvPr/>
        </p:nvSpPr>
        <p:spPr>
          <a:xfrm>
            <a:off x="0" y="3313043"/>
            <a:ext cx="12192000" cy="354495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6B9309-3C06-4893-848B-D850D503F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7E20311-E87A-CAFE-0096-6242EFA4D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466" y="1"/>
            <a:ext cx="12255832" cy="6858000"/>
          </a:xfrm>
          <a:prstGeom prst="rect">
            <a:avLst/>
          </a:prstGeom>
        </p:spPr>
      </p:pic>
      <p:pic>
        <p:nvPicPr>
          <p:cNvPr id="5" name="Afbeelding 4" descr="Afbeelding met zoogdier, egel, Egels, stekelvarken&#10;&#10;Automatisch gegenereerde beschrijving">
            <a:extLst>
              <a:ext uri="{FF2B5EF4-FFF2-40B4-BE49-F238E27FC236}">
                <a16:creationId xmlns:a16="http://schemas.microsoft.com/office/drawing/2014/main" id="{C131C49C-F3BA-6464-E487-C46BBCC0A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55349">
            <a:off x="8355575" y="524014"/>
            <a:ext cx="3023806" cy="3023806"/>
          </a:xfrm>
          <a:prstGeom prst="rect">
            <a:avLst/>
          </a:prstGeom>
          <a:ln w="98425">
            <a:solidFill>
              <a:schemeClr val="bg1"/>
            </a:solidFill>
          </a:ln>
          <a:effectLst>
            <a:softEdge rad="0"/>
          </a:effec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848041A-80B4-487B-16F0-829D79714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1470">
            <a:off x="274730" y="657917"/>
            <a:ext cx="5339535" cy="3003489"/>
          </a:xfrm>
          <a:prstGeom prst="rect">
            <a:avLst/>
          </a:prstGeom>
          <a:ln w="88900">
            <a:solidFill>
              <a:schemeClr val="bg1"/>
            </a:solidFill>
          </a:ln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771A48E-D09C-2384-B739-DE9829D2F4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13099">
            <a:off x="4452453" y="3251908"/>
            <a:ext cx="4744989" cy="3320994"/>
          </a:xfrm>
          <a:prstGeom prst="rect">
            <a:avLst/>
          </a:prstGeom>
          <a:ln w="889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4074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3">
            <a:extLst>
              <a:ext uri="{FF2B5EF4-FFF2-40B4-BE49-F238E27FC236}">
                <a16:creationId xmlns:a16="http://schemas.microsoft.com/office/drawing/2014/main" id="{6FEB0C44-5B70-A545-587F-8A43F93AAA94}"/>
              </a:ext>
            </a:extLst>
          </p:cNvPr>
          <p:cNvSpPr/>
          <p:nvPr/>
        </p:nvSpPr>
        <p:spPr>
          <a:xfrm>
            <a:off x="7575289" y="3419357"/>
            <a:ext cx="2587364" cy="1563948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Oswald Medium" pitchFamily="2" charset="77"/>
            </a:endParaRPr>
          </a:p>
        </p:txBody>
      </p:sp>
      <p:sp>
        <p:nvSpPr>
          <p:cNvPr id="18" name="Rectangle 52">
            <a:extLst>
              <a:ext uri="{FF2B5EF4-FFF2-40B4-BE49-F238E27FC236}">
                <a16:creationId xmlns:a16="http://schemas.microsoft.com/office/drawing/2014/main" id="{F56D2B9A-701A-67D8-8B4D-3AE72DCB59DF}"/>
              </a:ext>
            </a:extLst>
          </p:cNvPr>
          <p:cNvSpPr/>
          <p:nvPr/>
        </p:nvSpPr>
        <p:spPr>
          <a:xfrm>
            <a:off x="4724989" y="3402677"/>
            <a:ext cx="2591299" cy="1563949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Oswald Medium" pitchFamily="2" charset="77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E84D2BD5-3344-6C65-FEB1-B97772D00A18}"/>
              </a:ext>
            </a:extLst>
          </p:cNvPr>
          <p:cNvSpPr/>
          <p:nvPr/>
        </p:nvSpPr>
        <p:spPr>
          <a:xfrm>
            <a:off x="1581665" y="3402677"/>
            <a:ext cx="2790122" cy="1563949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Oswald Medium" pitchFamily="2" charset="77"/>
            </a:endParaRPr>
          </a:p>
        </p:txBody>
      </p:sp>
      <p:sp>
        <p:nvSpPr>
          <p:cNvPr id="26" name="Rectangle 5">
            <a:extLst>
              <a:ext uri="{FF2B5EF4-FFF2-40B4-BE49-F238E27FC236}">
                <a16:creationId xmlns:a16="http://schemas.microsoft.com/office/drawing/2014/main" id="{A972ED2E-8691-2D9D-5B06-B6186CF7CE57}"/>
              </a:ext>
            </a:extLst>
          </p:cNvPr>
          <p:cNvSpPr/>
          <p:nvPr/>
        </p:nvSpPr>
        <p:spPr>
          <a:xfrm>
            <a:off x="1947696" y="3832748"/>
            <a:ext cx="2084078" cy="716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Regenwater </a:t>
            </a:r>
            <a:r>
              <a:rPr lang="en-US" sz="2800" dirty="0" err="1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afkoppelen</a:t>
            </a:r>
            <a:endParaRPr lang="en-US" sz="2800" dirty="0">
              <a:solidFill>
                <a:schemeClr val="bg1"/>
              </a:solidFill>
              <a:latin typeface="QuadraatSans-Bold" panose="02010504060101020103" pitchFamily="2" charset="0"/>
              <a:ea typeface="Roboto" panose="02000000000000000000" pitchFamily="2" charset="0"/>
            </a:endParaRP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2C1ACACD-7F2F-27DF-4719-5A3119872735}"/>
              </a:ext>
            </a:extLst>
          </p:cNvPr>
          <p:cNvSpPr/>
          <p:nvPr/>
        </p:nvSpPr>
        <p:spPr>
          <a:xfrm>
            <a:off x="5221423" y="3955856"/>
            <a:ext cx="1750916" cy="457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Een</a:t>
            </a:r>
            <a:r>
              <a:rPr lang="en-US" sz="2800" dirty="0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koele</a:t>
            </a:r>
            <a:r>
              <a:rPr lang="en-US" sz="2800" dirty="0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wijk</a:t>
            </a:r>
            <a:endParaRPr lang="en-US" sz="2800" dirty="0">
              <a:solidFill>
                <a:schemeClr val="bg1"/>
              </a:solidFill>
              <a:latin typeface="QuadraatSans-Bold" panose="02010504060101020103" pitchFamily="2" charset="0"/>
              <a:ea typeface="Roboto" panose="02000000000000000000" pitchFamily="2" charset="0"/>
            </a:endParaRP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EE7E5CF7-89CB-427B-BEF6-2C67709C17D5}"/>
              </a:ext>
            </a:extLst>
          </p:cNvPr>
          <p:cNvSpPr/>
          <p:nvPr/>
        </p:nvSpPr>
        <p:spPr>
          <a:xfrm>
            <a:off x="8169823" y="3967704"/>
            <a:ext cx="1851410" cy="457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Fijn</a:t>
            </a:r>
            <a:r>
              <a:rPr lang="en-US" sz="2800" dirty="0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 voor </a:t>
            </a:r>
            <a:r>
              <a:rPr lang="en-US" sz="2800" dirty="0" err="1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mensen</a:t>
            </a:r>
            <a:r>
              <a:rPr lang="en-US" sz="2800" dirty="0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  en </a:t>
            </a:r>
            <a:r>
              <a:rPr lang="en-US" sz="2800" dirty="0" err="1">
                <a:solidFill>
                  <a:schemeClr val="bg1"/>
                </a:solidFill>
                <a:latin typeface="QuadraatSans-Bold" panose="02010504060101020103" pitchFamily="2" charset="0"/>
                <a:ea typeface="Roboto" panose="02000000000000000000" pitchFamily="2" charset="0"/>
              </a:rPr>
              <a:t>dieren</a:t>
            </a:r>
            <a:endParaRPr lang="en-US" sz="2800" dirty="0">
              <a:solidFill>
                <a:schemeClr val="bg1"/>
              </a:solidFill>
              <a:latin typeface="QuadraatSans-Bold" panose="02010504060101020103" pitchFamily="2" charset="0"/>
              <a:ea typeface="Roboto" panose="02000000000000000000" pitchFamily="2" charset="0"/>
            </a:endParaRPr>
          </a:p>
        </p:txBody>
      </p:sp>
      <p:pic>
        <p:nvPicPr>
          <p:cNvPr id="3" name="Graphic 2" descr="Water met effen opvulling">
            <a:extLst>
              <a:ext uri="{FF2B5EF4-FFF2-40B4-BE49-F238E27FC236}">
                <a16:creationId xmlns:a16="http://schemas.microsoft.com/office/drawing/2014/main" id="{9E9D8A80-C841-9199-A183-216A2C284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7582" y="1484676"/>
            <a:ext cx="1702965" cy="1702965"/>
          </a:xfrm>
          <a:prstGeom prst="rect">
            <a:avLst/>
          </a:prstGeom>
        </p:spPr>
      </p:pic>
      <p:pic>
        <p:nvPicPr>
          <p:cNvPr id="6" name="Graphic 5" descr="Loofboom met effen opvulling">
            <a:extLst>
              <a:ext uri="{FF2B5EF4-FFF2-40B4-BE49-F238E27FC236}">
                <a16:creationId xmlns:a16="http://schemas.microsoft.com/office/drawing/2014/main" id="{FF4BC5EB-BD73-E4D6-3158-F1D2F03D05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8865" y="1484676"/>
            <a:ext cx="1692964" cy="1692964"/>
          </a:xfrm>
          <a:prstGeom prst="rect">
            <a:avLst/>
          </a:prstGeom>
        </p:spPr>
      </p:pic>
      <p:pic>
        <p:nvPicPr>
          <p:cNvPr id="8" name="Graphic 7" descr="Mus met effen opvulling">
            <a:extLst>
              <a:ext uri="{FF2B5EF4-FFF2-40B4-BE49-F238E27FC236}">
                <a16:creationId xmlns:a16="http://schemas.microsoft.com/office/drawing/2014/main" id="{B335B1F9-9D5C-F359-5F98-9FF5B8D9BF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69429" y="1294850"/>
            <a:ext cx="2027551" cy="202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58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>
            <a:extLst>
              <a:ext uri="{FF2B5EF4-FFF2-40B4-BE49-F238E27FC236}">
                <a16:creationId xmlns:a16="http://schemas.microsoft.com/office/drawing/2014/main" id="{60EC2355-8E11-2506-0747-D0DD4487C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65" y="592497"/>
            <a:ext cx="1605035" cy="232989"/>
          </a:xfrm>
          <a:prstGeom prst="rect">
            <a:avLst/>
          </a:prstGeom>
        </p:spPr>
      </p:pic>
      <p:sp>
        <p:nvSpPr>
          <p:cNvPr id="7" name="Tekstballon: rechthoek met afgeronde hoeken 6">
            <a:extLst>
              <a:ext uri="{FF2B5EF4-FFF2-40B4-BE49-F238E27FC236}">
                <a16:creationId xmlns:a16="http://schemas.microsoft.com/office/drawing/2014/main" id="{E3CE8C60-0103-4E0E-9AAD-C973B7A69760}"/>
              </a:ext>
            </a:extLst>
          </p:cNvPr>
          <p:cNvSpPr/>
          <p:nvPr/>
        </p:nvSpPr>
        <p:spPr>
          <a:xfrm rot="21065987">
            <a:off x="367112" y="297829"/>
            <a:ext cx="3341511" cy="1851378"/>
          </a:xfrm>
          <a:prstGeom prst="wedgeRoundRectCallout">
            <a:avLst>
              <a:gd name="adj1" fmla="val -20833"/>
              <a:gd name="adj2" fmla="val 7591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2060"/>
                </a:solidFill>
                <a:latin typeface="Quadraat-Bold" panose="02010504070101020104" pitchFamily="2" charset="0"/>
              </a:rPr>
              <a:t>Wat vind je nu een fijne plek in de wijk om te zijn?</a:t>
            </a:r>
          </a:p>
          <a:p>
            <a:pPr algn="ctr"/>
            <a:endParaRPr lang="nl-NL" dirty="0"/>
          </a:p>
        </p:txBody>
      </p:sp>
      <p:sp>
        <p:nvSpPr>
          <p:cNvPr id="8" name="Tekstballon: rechthoek met afgeronde hoeken 7">
            <a:extLst>
              <a:ext uri="{FF2B5EF4-FFF2-40B4-BE49-F238E27FC236}">
                <a16:creationId xmlns:a16="http://schemas.microsoft.com/office/drawing/2014/main" id="{351614B1-6BE8-F697-8299-2CE710BC8AA5}"/>
              </a:ext>
            </a:extLst>
          </p:cNvPr>
          <p:cNvSpPr/>
          <p:nvPr/>
        </p:nvSpPr>
        <p:spPr>
          <a:xfrm rot="21068527">
            <a:off x="488880" y="4760394"/>
            <a:ext cx="3341511" cy="1851378"/>
          </a:xfrm>
          <a:prstGeom prst="wedgeRoundRectCallout">
            <a:avLst>
              <a:gd name="adj1" fmla="val 39754"/>
              <a:gd name="adj2" fmla="val 6513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2060"/>
                </a:solidFill>
                <a:latin typeface="Quadraat-Bold" panose="02010504070101020104" pitchFamily="2" charset="0"/>
              </a:rPr>
              <a:t>Zou je het leuk vinden om zelf iets met onderhoud van groen te doen?</a:t>
            </a:r>
            <a:endParaRPr lang="nl-NL" dirty="0"/>
          </a:p>
        </p:txBody>
      </p:sp>
      <p:sp>
        <p:nvSpPr>
          <p:cNvPr id="9" name="Tekstballon: rechthoek met afgeronde hoeken 8">
            <a:extLst>
              <a:ext uri="{FF2B5EF4-FFF2-40B4-BE49-F238E27FC236}">
                <a16:creationId xmlns:a16="http://schemas.microsoft.com/office/drawing/2014/main" id="{1A1C9599-BFB9-8D64-D018-F5313B280FE0}"/>
              </a:ext>
            </a:extLst>
          </p:cNvPr>
          <p:cNvSpPr/>
          <p:nvPr/>
        </p:nvSpPr>
        <p:spPr>
          <a:xfrm rot="1298801">
            <a:off x="8506780" y="461715"/>
            <a:ext cx="3341511" cy="2608143"/>
          </a:xfrm>
          <a:prstGeom prst="wedgeRoundRectCallout">
            <a:avLst>
              <a:gd name="adj1" fmla="val -2567"/>
              <a:gd name="adj2" fmla="val 7857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2060"/>
                </a:solidFill>
                <a:latin typeface="Quadraat-Bold" panose="02010504070101020104" pitchFamily="2" charset="0"/>
              </a:rPr>
              <a:t>Als het in de zomer heel heet is, op welke plek wil je dan </a:t>
            </a:r>
            <a:r>
              <a:rPr lang="nl-NL" sz="2400" i="1" dirty="0">
                <a:solidFill>
                  <a:srgbClr val="002060"/>
                </a:solidFill>
                <a:latin typeface="Quadraat-Bold" panose="02010504070101020104" pitchFamily="2" charset="0"/>
              </a:rPr>
              <a:t>niet </a:t>
            </a:r>
            <a:r>
              <a:rPr lang="nl-NL" sz="2400" dirty="0">
                <a:solidFill>
                  <a:srgbClr val="002060"/>
                </a:solidFill>
                <a:latin typeface="Quadraat-Bold" panose="02010504070101020104" pitchFamily="2" charset="0"/>
              </a:rPr>
              <a:t>zijn, en wat zou je willen veranderen?</a:t>
            </a:r>
          </a:p>
        </p:txBody>
      </p:sp>
      <p:sp>
        <p:nvSpPr>
          <p:cNvPr id="10" name="Tekstballon: rechthoek met afgeronde hoeken 9">
            <a:extLst>
              <a:ext uri="{FF2B5EF4-FFF2-40B4-BE49-F238E27FC236}">
                <a16:creationId xmlns:a16="http://schemas.microsoft.com/office/drawing/2014/main" id="{CC8ADA61-7F50-D07F-FB90-A678096D5BB7}"/>
              </a:ext>
            </a:extLst>
          </p:cNvPr>
          <p:cNvSpPr/>
          <p:nvPr/>
        </p:nvSpPr>
        <p:spPr>
          <a:xfrm rot="332854">
            <a:off x="8225222" y="3995813"/>
            <a:ext cx="3341511" cy="1851378"/>
          </a:xfrm>
          <a:prstGeom prst="wedgeRoundRectCallout">
            <a:avLst>
              <a:gd name="adj1" fmla="val 1585"/>
              <a:gd name="adj2" fmla="val 9285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>
                <a:solidFill>
                  <a:srgbClr val="002060"/>
                </a:solidFill>
                <a:latin typeface="Quadraat-Bold" panose="02010504070101020104" pitchFamily="2" charset="0"/>
              </a:rPr>
              <a:t>Terugdenkend aan je kindertijd, wat voor soort plekken zijn fijn om buiten te spelen?</a:t>
            </a:r>
            <a:endParaRPr lang="nl-NL" sz="2400" dirty="0">
              <a:solidFill>
                <a:srgbClr val="002060"/>
              </a:solidFill>
              <a:latin typeface="Quadraat-Bold" panose="02010504070101020104" pitchFamily="2" charset="0"/>
            </a:endParaRPr>
          </a:p>
        </p:txBody>
      </p:sp>
      <p:sp>
        <p:nvSpPr>
          <p:cNvPr id="11" name="Tekstballon: rechthoek met afgeronde hoeken 10">
            <a:extLst>
              <a:ext uri="{FF2B5EF4-FFF2-40B4-BE49-F238E27FC236}">
                <a16:creationId xmlns:a16="http://schemas.microsoft.com/office/drawing/2014/main" id="{EAEBBC88-C6C4-D5D9-E1DA-19D7624064FB}"/>
              </a:ext>
            </a:extLst>
          </p:cNvPr>
          <p:cNvSpPr/>
          <p:nvPr/>
        </p:nvSpPr>
        <p:spPr>
          <a:xfrm rot="21037994">
            <a:off x="4377527" y="4095323"/>
            <a:ext cx="3341511" cy="2284868"/>
          </a:xfrm>
          <a:prstGeom prst="wedgeRoundRectCallout">
            <a:avLst>
              <a:gd name="adj1" fmla="val 37634"/>
              <a:gd name="adj2" fmla="val 7356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2060"/>
                </a:solidFill>
                <a:latin typeface="Quadraat-Bold" panose="02010504070101020104" pitchFamily="2" charset="0"/>
              </a:rPr>
              <a:t>Stel dat je minder goed ter been zou zijn, wat zouden dan fijne  ontmoetingsplekken zijn? </a:t>
            </a:r>
          </a:p>
        </p:txBody>
      </p:sp>
      <p:sp>
        <p:nvSpPr>
          <p:cNvPr id="12" name="Tekstballon: rechthoek met afgeronde hoeken 11">
            <a:extLst>
              <a:ext uri="{FF2B5EF4-FFF2-40B4-BE49-F238E27FC236}">
                <a16:creationId xmlns:a16="http://schemas.microsoft.com/office/drawing/2014/main" id="{F120299B-90CE-D2D5-30C4-D01A4834A363}"/>
              </a:ext>
            </a:extLst>
          </p:cNvPr>
          <p:cNvSpPr/>
          <p:nvPr/>
        </p:nvSpPr>
        <p:spPr>
          <a:xfrm>
            <a:off x="4905979" y="50485"/>
            <a:ext cx="3341511" cy="1851378"/>
          </a:xfrm>
          <a:prstGeom prst="wedgeRoundRectCallout">
            <a:avLst>
              <a:gd name="adj1" fmla="val 33060"/>
              <a:gd name="adj2" fmla="val 8398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2060"/>
                </a:solidFill>
                <a:latin typeface="Quadraat-Bold" panose="02010504070101020104" pitchFamily="2" charset="0"/>
              </a:rPr>
              <a:t>Hoe belangrijk is groen voor jou? Waarom?</a:t>
            </a:r>
          </a:p>
        </p:txBody>
      </p:sp>
      <p:sp>
        <p:nvSpPr>
          <p:cNvPr id="14" name="Tekstballon: rechthoek met afgeronde hoeken 13">
            <a:extLst>
              <a:ext uri="{FF2B5EF4-FFF2-40B4-BE49-F238E27FC236}">
                <a16:creationId xmlns:a16="http://schemas.microsoft.com/office/drawing/2014/main" id="{5B60C78D-2D22-7EA9-0582-3AF8845E8DBE}"/>
              </a:ext>
            </a:extLst>
          </p:cNvPr>
          <p:cNvSpPr/>
          <p:nvPr/>
        </p:nvSpPr>
        <p:spPr>
          <a:xfrm rot="332854">
            <a:off x="173783" y="2799614"/>
            <a:ext cx="3341511" cy="1311487"/>
          </a:xfrm>
          <a:prstGeom prst="wedgeRoundRectCallout">
            <a:avLst>
              <a:gd name="adj1" fmla="val 9023"/>
              <a:gd name="adj2" fmla="val 8561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2060"/>
                </a:solidFill>
                <a:latin typeface="Quadraat-Bold" panose="02010504070101020104" pitchFamily="2" charset="0"/>
              </a:rPr>
              <a:t>Wat voor soort groen vind je mooi? (of juist lelijk)</a:t>
            </a:r>
          </a:p>
        </p:txBody>
      </p:sp>
      <p:sp>
        <p:nvSpPr>
          <p:cNvPr id="15" name="Tekstballon: rechthoek met afgeronde hoeken 14">
            <a:extLst>
              <a:ext uri="{FF2B5EF4-FFF2-40B4-BE49-F238E27FC236}">
                <a16:creationId xmlns:a16="http://schemas.microsoft.com/office/drawing/2014/main" id="{0DE68B69-50EC-FF97-9C1C-F6E8C0D55B33}"/>
              </a:ext>
            </a:extLst>
          </p:cNvPr>
          <p:cNvSpPr/>
          <p:nvPr/>
        </p:nvSpPr>
        <p:spPr>
          <a:xfrm rot="332854">
            <a:off x="3887290" y="2124269"/>
            <a:ext cx="3341511" cy="1311487"/>
          </a:xfrm>
          <a:prstGeom prst="wedgeRoundRectCallout">
            <a:avLst>
              <a:gd name="adj1" fmla="val -32573"/>
              <a:gd name="adj2" fmla="val 10685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002060"/>
                </a:solidFill>
                <a:latin typeface="Quadraat-Bold" panose="02010504070101020104" pitchFamily="2" charset="0"/>
              </a:rPr>
              <a:t>Waar zou je graag water zien in de wijk?</a:t>
            </a:r>
          </a:p>
        </p:txBody>
      </p:sp>
    </p:spTree>
    <p:extLst>
      <p:ext uri="{BB962C8B-B14F-4D97-AF65-F5344CB8AC3E}">
        <p14:creationId xmlns:p14="http://schemas.microsoft.com/office/powerpoint/2010/main" val="2755430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4E43F4-3B1A-0A44-DA27-374D2F0C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buitenshuis, gras, hemel, natuur&#10;&#10;Automatisch gegenereerde beschrijving">
            <a:extLst>
              <a:ext uri="{FF2B5EF4-FFF2-40B4-BE49-F238E27FC236}">
                <a16:creationId xmlns:a16="http://schemas.microsoft.com/office/drawing/2014/main" id="{DDA33722-42BA-B000-3298-6D97A4584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50382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C63D5-E9BF-6FDA-0318-DCA6C2795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buitenshuis, hemel, wolk, Buurt&#10;&#10;Automatisch gegenereerde beschrijving">
            <a:extLst>
              <a:ext uri="{FF2B5EF4-FFF2-40B4-BE49-F238E27FC236}">
                <a16:creationId xmlns:a16="http://schemas.microsoft.com/office/drawing/2014/main" id="{E556F181-4025-010D-C3FC-DCBCEAB596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39187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0D5AB7-CDC2-445C-1AC8-8E8DEF30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buitenshuis, gras, hemel, raam&#10;&#10;Automatisch gegenereerde beschrijving">
            <a:extLst>
              <a:ext uri="{FF2B5EF4-FFF2-40B4-BE49-F238E27FC236}">
                <a16:creationId xmlns:a16="http://schemas.microsoft.com/office/drawing/2014/main" id="{D0EE9347-E9B9-84BE-681E-59476D218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09180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68B9F4D-1ED3-C736-69EC-774823B84B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12255832" cy="6858000"/>
          </a:xfrm>
          <a:prstGeom prst="rect">
            <a:avLst/>
          </a:prstGeom>
        </p:spPr>
      </p:pic>
      <p:sp>
        <p:nvSpPr>
          <p:cNvPr id="7" name="Tekstballon: rechthoek met afgeronde hoeken 6">
            <a:extLst>
              <a:ext uri="{FF2B5EF4-FFF2-40B4-BE49-F238E27FC236}">
                <a16:creationId xmlns:a16="http://schemas.microsoft.com/office/drawing/2014/main" id="{E3CE8C60-0103-4E0E-9AAD-C973B7A69760}"/>
              </a:ext>
            </a:extLst>
          </p:cNvPr>
          <p:cNvSpPr/>
          <p:nvPr/>
        </p:nvSpPr>
        <p:spPr>
          <a:xfrm>
            <a:off x="1284086" y="1371205"/>
            <a:ext cx="9018925" cy="4115590"/>
          </a:xfrm>
          <a:prstGeom prst="wedgeRoundRectCallout">
            <a:avLst>
              <a:gd name="adj1" fmla="val -806"/>
              <a:gd name="adj2" fmla="val 7601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002060"/>
                </a:solidFill>
                <a:latin typeface="Quadraat-Bold" panose="02010504070101020104" pitchFamily="2" charset="0"/>
              </a:rPr>
              <a:t>Wat zijn fijne plekken in het groen en bij het water in De </a:t>
            </a:r>
            <a:r>
              <a:rPr lang="nl-NL" sz="3200" dirty="0" err="1">
                <a:solidFill>
                  <a:srgbClr val="002060"/>
                </a:solidFill>
                <a:latin typeface="Quadraat-Bold" panose="02010504070101020104" pitchFamily="2" charset="0"/>
              </a:rPr>
              <a:t>Nude</a:t>
            </a:r>
            <a:r>
              <a:rPr lang="nl-NL" sz="3200" dirty="0">
                <a:solidFill>
                  <a:srgbClr val="002060"/>
                </a:solidFill>
                <a:latin typeface="Quadraat-Bold" panose="02010504070101020104" pitchFamily="2" charset="0"/>
              </a:rPr>
              <a:t>?</a:t>
            </a:r>
            <a:br>
              <a:rPr lang="nl-NL" sz="3200" dirty="0">
                <a:solidFill>
                  <a:srgbClr val="002060"/>
                </a:solidFill>
                <a:latin typeface="Quadraat-Bold" panose="02010504070101020104" pitchFamily="2" charset="0"/>
              </a:rPr>
            </a:br>
            <a:endParaRPr lang="nl-NL" sz="3200" dirty="0">
              <a:solidFill>
                <a:srgbClr val="002060"/>
              </a:solidFill>
              <a:latin typeface="Quadraat-Bold" panose="02010504070101020104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002060"/>
                </a:solidFill>
                <a:latin typeface="Quadraat-Bold" panose="02010504070101020104" pitchFamily="2" charset="0"/>
              </a:rPr>
              <a:t>Waar is het minder prettig en waar ligt dat aan?</a:t>
            </a:r>
            <a:br>
              <a:rPr lang="nl-NL" sz="3200" dirty="0">
                <a:solidFill>
                  <a:srgbClr val="002060"/>
                </a:solidFill>
                <a:latin typeface="Quadraat-Bold" panose="02010504070101020104" pitchFamily="2" charset="0"/>
              </a:rPr>
            </a:br>
            <a:endParaRPr lang="nl-NL" sz="3200" dirty="0">
              <a:solidFill>
                <a:srgbClr val="002060"/>
              </a:solidFill>
              <a:latin typeface="Quadraat-Bold" panose="02010504070101020104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rgbClr val="002060"/>
                </a:solidFill>
                <a:latin typeface="Quadraat-Bold" panose="02010504070101020104" pitchFamily="2" charset="0"/>
              </a:rPr>
              <a:t>Wat zou je willen veranderen als het gaat om groen en water in De </a:t>
            </a:r>
            <a:r>
              <a:rPr lang="nl-NL" sz="3200" dirty="0" err="1">
                <a:solidFill>
                  <a:srgbClr val="002060"/>
                </a:solidFill>
                <a:latin typeface="Quadraat-Bold" panose="02010504070101020104" pitchFamily="2" charset="0"/>
              </a:rPr>
              <a:t>Nude</a:t>
            </a:r>
            <a:r>
              <a:rPr lang="nl-NL" sz="3200" dirty="0">
                <a:solidFill>
                  <a:srgbClr val="002060"/>
                </a:solidFill>
                <a:latin typeface="Quadraat-Bold" panose="02010504070101020104" pitchFamily="2" charset="0"/>
              </a:rPr>
              <a:t>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D9B7543-BA81-CAFB-4FC9-C01C5F9B0E6B}"/>
              </a:ext>
            </a:extLst>
          </p:cNvPr>
          <p:cNvSpPr txBox="1"/>
          <p:nvPr/>
        </p:nvSpPr>
        <p:spPr>
          <a:xfrm>
            <a:off x="2051221" y="314142"/>
            <a:ext cx="90575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3200" dirty="0">
                <a:solidFill>
                  <a:srgbClr val="003366"/>
                </a:solidFill>
                <a:effectLst/>
                <a:latin typeface="QuadraatSans-Bold" panose="02010504060101020103" pitchFamily="2" charset="0"/>
              </a:rPr>
              <a:t>Startvragen voor het gesprek in de groepjes</a:t>
            </a:r>
            <a:endParaRPr lang="nl-NL" sz="3200" dirty="0">
              <a:solidFill>
                <a:srgbClr val="003366"/>
              </a:solidFill>
              <a:latin typeface="QuadraatSans-Bold" panose="020105040601010201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405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7730869-6598-6127-9724-53A8841409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7" b="19596"/>
          <a:stretch/>
        </p:blipFill>
        <p:spPr>
          <a:xfrm>
            <a:off x="0" y="1"/>
            <a:ext cx="12192000" cy="7053502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BB8E714-5DE5-7B18-708A-10D4602178FE}"/>
              </a:ext>
            </a:extLst>
          </p:cNvPr>
          <p:cNvSpPr/>
          <p:nvPr/>
        </p:nvSpPr>
        <p:spPr>
          <a:xfrm>
            <a:off x="271668" y="2793995"/>
            <a:ext cx="11648662" cy="275645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E4579D-C9D1-94BF-8584-655CA2864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278" y="3273316"/>
            <a:ext cx="10398740" cy="720000"/>
          </a:xfrm>
          <a:noFill/>
        </p:spPr>
        <p:txBody>
          <a:bodyPr anchor="ctr">
            <a:noAutofit/>
          </a:bodyPr>
          <a:lstStyle/>
          <a:p>
            <a:pPr algn="l"/>
            <a:r>
              <a:rPr lang="nl-NL" sz="380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Gesprek in groepjes over groen en klimaatbestendig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0AEDE46-5BA8-5647-EFE5-0BE161E9D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520" y="4966804"/>
            <a:ext cx="2247900" cy="33020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07123FF-B914-DD71-87F0-BE71E3E7FE6B}"/>
              </a:ext>
            </a:extLst>
          </p:cNvPr>
          <p:cNvCxnSpPr>
            <a:cxnSpLocks/>
          </p:cNvCxnSpPr>
          <p:nvPr/>
        </p:nvCxnSpPr>
        <p:spPr>
          <a:xfrm>
            <a:off x="540022" y="4472609"/>
            <a:ext cx="1111195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917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13336-E29E-ED6C-5830-700A7095E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DACD044-BFEB-1BC3-C528-E99459D5DE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7" b="19596"/>
          <a:stretch/>
        </p:blipFill>
        <p:spPr>
          <a:xfrm>
            <a:off x="0" y="1"/>
            <a:ext cx="12192000" cy="7053502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2B78BBC1-A5C2-B62E-B6B6-A88A71ACB7AF}"/>
              </a:ext>
            </a:extLst>
          </p:cNvPr>
          <p:cNvSpPr/>
          <p:nvPr/>
        </p:nvSpPr>
        <p:spPr>
          <a:xfrm>
            <a:off x="271668" y="2793995"/>
            <a:ext cx="11648662" cy="275645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7724DB-B9DD-1794-D9DD-A8BE1D05A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278" y="3273316"/>
            <a:ext cx="10398740" cy="720000"/>
          </a:xfrm>
          <a:noFill/>
        </p:spPr>
        <p:txBody>
          <a:bodyPr anchor="ctr">
            <a:noAutofit/>
          </a:bodyPr>
          <a:lstStyle/>
          <a:p>
            <a:pPr algn="l"/>
            <a:r>
              <a:rPr lang="nl-NL" sz="400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Terugkoppeling van de groepen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FA2778E-4856-32FE-96D4-CD7539CCE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520" y="4966804"/>
            <a:ext cx="2247900" cy="33020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89262BFE-FFAC-29A4-B3C0-335D477EEDFA}"/>
              </a:ext>
            </a:extLst>
          </p:cNvPr>
          <p:cNvCxnSpPr>
            <a:cxnSpLocks/>
          </p:cNvCxnSpPr>
          <p:nvPr/>
        </p:nvCxnSpPr>
        <p:spPr>
          <a:xfrm>
            <a:off x="540022" y="4472609"/>
            <a:ext cx="1111195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281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82AA2A0-BECD-8DC7-9739-28859040BB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7" b="19596"/>
          <a:stretch/>
        </p:blipFill>
        <p:spPr>
          <a:xfrm>
            <a:off x="0" y="1"/>
            <a:ext cx="12192000" cy="7053502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FBB8E714-5DE5-7B18-708A-10D4602178FE}"/>
              </a:ext>
            </a:extLst>
          </p:cNvPr>
          <p:cNvSpPr/>
          <p:nvPr/>
        </p:nvSpPr>
        <p:spPr>
          <a:xfrm>
            <a:off x="271668" y="2793995"/>
            <a:ext cx="11648662" cy="275645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E4579D-C9D1-94BF-8584-655CA2864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278" y="3273316"/>
            <a:ext cx="10398740" cy="720000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nl-NL" sz="4000" dirty="0">
                <a:solidFill>
                  <a:schemeClr val="bg1"/>
                </a:solidFill>
                <a:latin typeface="QuadraatSans-Bold" panose="02010504060101020103" pitchFamily="2" charset="0"/>
                <a:ea typeface="Verdana" panose="020B0604030504040204" pitchFamily="34" charset="0"/>
                <a:cs typeface="Verdana" panose="020B0604030504040204" pitchFamily="34" charset="0"/>
              </a:rPr>
              <a:t>Dank voor uw komst!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0AEDE46-5BA8-5647-EFE5-0BE161E9D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520" y="4966804"/>
            <a:ext cx="2247900" cy="33020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007123FF-B914-DD71-87F0-BE71E3E7FE6B}"/>
              </a:ext>
            </a:extLst>
          </p:cNvPr>
          <p:cNvCxnSpPr>
            <a:cxnSpLocks/>
          </p:cNvCxnSpPr>
          <p:nvPr/>
        </p:nvCxnSpPr>
        <p:spPr>
          <a:xfrm>
            <a:off x="540022" y="4472609"/>
            <a:ext cx="1111195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57758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 Gemeente Wageningen.pptx" id="{ACDD5C2F-A0EE-402F-801F-32BD0DA0F25A}" vid="{067C57B0-685C-47AA-AD3D-C6DA54FA0A75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anmaakdatum xmlns="00bf8d86-846a-47d8-8876-8cd2c34271cc" xsi:nil="true"/>
    <Aangemaakt xmlns="00bf8d86-846a-47d8-8876-8cd2c34271cc" xsi:nil="true"/>
    <lcf76f155ced4ddcb4097134ff3c332f xmlns="00bf8d86-846a-47d8-8876-8cd2c34271cc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  <TaxCatchAll xmlns="6e4b8306-cc81-4c8e-a04c-99f4b557d04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C36ADEDD0028478FD5286A14D84E11" ma:contentTypeVersion="21" ma:contentTypeDescription="Create a new document." ma:contentTypeScope="" ma:versionID="711ffd0651cf20ef5f395dacd9af2bd1">
  <xsd:schema xmlns:xsd="http://www.w3.org/2001/XMLSchema" xmlns:xs="http://www.w3.org/2001/XMLSchema" xmlns:p="http://schemas.microsoft.com/office/2006/metadata/properties" xmlns:ns1="http://schemas.microsoft.com/sharepoint/v3" xmlns:ns2="00bf8d86-846a-47d8-8876-8cd2c34271cc" xmlns:ns3="6e4b8306-cc81-4c8e-a04c-99f4b557d049" targetNamespace="http://schemas.microsoft.com/office/2006/metadata/properties" ma:root="true" ma:fieldsID="d621e76c84c1a0bad071e37f84dc2905" ns1:_="" ns2:_="" ns3:_="">
    <xsd:import namespace="http://schemas.microsoft.com/sharepoint/v3"/>
    <xsd:import namespace="00bf8d86-846a-47d8-8876-8cd2c34271cc"/>
    <xsd:import namespace="6e4b8306-cc81-4c8e-a04c-99f4b557d0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PublishingStartDate" minOccurs="0"/>
                <xsd:element ref="ns1:PublishingExpirationDate" minOccurs="0"/>
                <xsd:element ref="ns2:MediaLengthInSeconds" minOccurs="0"/>
                <xsd:element ref="ns2:Aangemaakt" minOccurs="0"/>
                <xsd:element ref="ns2:Aanmaakdatum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20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21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bf8d86-846a-47d8-8876-8cd2c34271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Aangemaakt" ma:index="23" nillable="true" ma:displayName="Aangemaakt" ma:internalName="Aangemaakt">
      <xsd:simpleType>
        <xsd:restriction base="dms:Text">
          <xsd:maxLength value="255"/>
        </xsd:restriction>
      </xsd:simpleType>
    </xsd:element>
    <xsd:element name="Aanmaakdatum" ma:index="24" nillable="true" ma:displayName="Aanmaakdatum" ma:format="DateOnly" ma:internalName="Aanmaakdatum">
      <xsd:simpleType>
        <xsd:restriction base="dms:DateTime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0f23a93f-e05d-4295-a3f0-cdb4bea6f1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4b8306-cc81-4c8e-a04c-99f4b557d04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f0d62ace-d7d3-4e07-890b-6f84800e8be5}" ma:internalName="TaxCatchAll" ma:showField="CatchAllData" ma:web="6e4b8306-cc81-4c8e-a04c-99f4b557d0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836FF2-71EA-4A25-A731-C67F056A7E3F}">
  <ds:schemaRefs>
    <ds:schemaRef ds:uri="6e4b8306-cc81-4c8e-a04c-99f4b557d049"/>
    <ds:schemaRef ds:uri="http://schemas.microsoft.com/office/2006/metadata/properties"/>
    <ds:schemaRef ds:uri="00bf8d86-846a-47d8-8876-8cd2c34271cc"/>
    <ds:schemaRef ds:uri="http://purl.org/dc/terms/"/>
    <ds:schemaRef ds:uri="http://schemas.microsoft.com/office/2006/documentManagement/types"/>
    <ds:schemaRef ds:uri="http://purl.org/dc/elements/1.1/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CD3FA28-0797-433A-8FD1-A4AF4821FC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0bf8d86-846a-47d8-8876-8cd2c34271cc"/>
    <ds:schemaRef ds:uri="6e4b8306-cc81-4c8e-a04c-99f4b557d0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B82E8C-A18C-470F-BDF3-D7FFCDC5FB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Gemeente Wageningen</Template>
  <TotalTime>682</TotalTime>
  <Words>560</Words>
  <Application>Microsoft Office PowerPoint</Application>
  <PresentationFormat>Breedbeeld</PresentationFormat>
  <Paragraphs>88</Paragraphs>
  <Slides>23</Slides>
  <Notes>8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32" baseType="lpstr">
      <vt:lpstr>Aptos</vt:lpstr>
      <vt:lpstr>Arial</vt:lpstr>
      <vt:lpstr>Calibri</vt:lpstr>
      <vt:lpstr>Calibri Light</vt:lpstr>
      <vt:lpstr>Oswald Medium</vt:lpstr>
      <vt:lpstr>Quadraat-Bold</vt:lpstr>
      <vt:lpstr>QuadraatSans-Bold</vt:lpstr>
      <vt:lpstr>Verdana</vt:lpstr>
      <vt:lpstr>Kantoorthema</vt:lpstr>
      <vt:lpstr>Dinsdag 3 december 2024</vt:lpstr>
      <vt:lpstr>Avondvoorzitter Frithjof de Haan</vt:lpstr>
      <vt:lpstr>PowerPoint-presentatie</vt:lpstr>
      <vt:lpstr>PowerPoint-presentatie</vt:lpstr>
      <vt:lpstr>Terugblik en vooruitblik</vt:lpstr>
      <vt:lpstr>PowerPoint-presentatie</vt:lpstr>
      <vt:lpstr>PowerPoint-presentatie</vt:lpstr>
      <vt:lpstr>PowerPoint-presentatie</vt:lpstr>
      <vt:lpstr>Groen en klimaatbestendig – Chantal Steuten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Gesprek in groepjes over groen en klimaatbestendig</vt:lpstr>
      <vt:lpstr>Terugkoppeling van de groepen</vt:lpstr>
      <vt:lpstr>Dank voor uw komst!</vt:lpstr>
    </vt:vector>
  </TitlesOfParts>
  <Company>Gemeente Wageningen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mooiste stad van ons land</dc:title>
  <dc:creator>Gerritsen, Floortje</dc:creator>
  <cp:lastModifiedBy>Iris Van Rooijen | Maatschap voor Communicatie</cp:lastModifiedBy>
  <cp:revision>39</cp:revision>
  <cp:lastPrinted>2024-12-03T09:18:15Z</cp:lastPrinted>
  <dcterms:created xsi:type="dcterms:W3CDTF">2024-03-05T09:29:20Z</dcterms:created>
  <dcterms:modified xsi:type="dcterms:W3CDTF">2024-12-03T17:54:25Z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0x0101003AC36ADEDD0028478FD5286A14D84E11</vt:lpwstr>
  </property>
  <property fmtid="{D5CDD505-2E9C-101B-9397-08002B2CF9AE}" pid="3" name="MediaServiceImageTags">
    <vt:lpwstr/>
  </property>
</Properties>
</file>